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Amatic SC" panose="00000500000000000000" pitchFamily="2" charset="-79"/>
      <p:regular r:id="rId15"/>
      <p:bold r:id="rId16"/>
    </p:embeddedFont>
    <p:embeddedFont>
      <p:font typeface="Bebas Neue" panose="020B0606020202050201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6bdd1306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a6bdd1306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6bdd1306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a6bdd1306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bc61d50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9bc61d50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bc61d503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9bc61d50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6bdd1306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a6bdd1306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6bdd130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a6bdd130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6bdd1306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a6bdd1306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6bdd1306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a6bdd130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6bdd1306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a6bdd130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6bdd1306f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a6bdd1306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6bdd1306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a6bdd1306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gs38@humbold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erri.fisher@humboldt.ed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csu-system/faculty-staff/cdip/Pages/application-guideline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21250" y="-1704775"/>
            <a:ext cx="18288000" cy="121711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1291800" y="3059375"/>
            <a:ext cx="15704400" cy="4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California State University</a:t>
            </a:r>
            <a:endParaRPr sz="89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Chancellor's Doctoral Incentive Program</a:t>
            </a:r>
            <a:r>
              <a:rPr lang="en-US" sz="87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87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(The CDIP Fellowship)</a:t>
            </a:r>
            <a:endParaRPr sz="8700">
              <a:solidFill>
                <a:srgbClr val="EE9C2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798" y="8382574"/>
            <a:ext cx="5120726" cy="10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291800" y="1094675"/>
            <a:ext cx="1620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INFORMATION SESSION </a:t>
            </a:r>
            <a:r>
              <a:rPr lang="en-US" sz="2400" b="1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lang="en-U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FALL 2023</a:t>
            </a:r>
            <a:r>
              <a:rPr lang="en-US" sz="2400" b="1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 | </a:t>
            </a: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DECEMBER 14, 2023 </a:t>
            </a:r>
            <a:r>
              <a:rPr lang="en-US" sz="2400" b="1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1:30 P.M. - 2:50 P.M.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1842450" y="1671275"/>
            <a:ext cx="14603100" cy="59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 b="1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2) Be vulnerable</a:t>
            </a:r>
            <a:r>
              <a:rPr lang="en-US" sz="10600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, yet </a:t>
            </a:r>
            <a:r>
              <a:rPr lang="en-US" sz="10600" b="1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proud</a:t>
            </a:r>
            <a:endParaRPr sz="10600" b="1">
              <a:solidFill>
                <a:srgbClr val="054C4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Write personal statements that make you feel slightly vulnerable &amp; proud at the same time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Tell your unique story. No one else has your unique perspective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Bonus points:</a:t>
            </a: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 if you get misty eyed re-reading it to yourself years later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66307" y="8604292"/>
            <a:ext cx="2221693" cy="1215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4944450" y="563463"/>
            <a:ext cx="83991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THREE TIPS ON WRITING FELLOWSHIP APPLICATIONS</a:t>
            </a:r>
            <a:endParaRPr>
              <a:solidFill>
                <a:srgbClr val="054C46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1842450" y="1671275"/>
            <a:ext cx="14603100" cy="6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 b="1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3) Peer edit </a:t>
            </a:r>
            <a:r>
              <a:rPr lang="en-US" sz="10600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&amp; Share early drafts</a:t>
            </a:r>
            <a:endParaRPr sz="10600">
              <a:solidFill>
                <a:srgbClr val="054C4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Sharing a rough draft is scary but super helpful! 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Don’t wait until you have a fully-formed and polished application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Helps you workshop ideas and applications in their early stages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Create spreadsheet of annual applications &amp; prepare for next year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66307" y="8604292"/>
            <a:ext cx="2221693" cy="121587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4944450" y="563463"/>
            <a:ext cx="83991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THREE TIPS ON WRITING FELLOWSHIP APPLICATIONS</a:t>
            </a:r>
            <a:endParaRPr>
              <a:solidFill>
                <a:srgbClr val="054C46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28725" y="-2665499"/>
            <a:ext cx="19316726" cy="1287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554879" y="686500"/>
            <a:ext cx="15704400" cy="8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Questions?</a:t>
            </a:r>
            <a:endParaRPr sz="10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Iván González-Soto</a:t>
            </a:r>
            <a:endParaRPr sz="75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2023-2024 CSU CDIP Fellow </a:t>
            </a:r>
            <a:endParaRPr sz="7500">
              <a:solidFill>
                <a:srgbClr val="EE9C2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@ Cal Poly Humboldt</a:t>
            </a:r>
            <a:endParaRPr sz="7500">
              <a:solidFill>
                <a:srgbClr val="EE9C2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Department of Environmental Studies</a:t>
            </a:r>
            <a:endParaRPr sz="75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7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igs38@humboldt.edu</a:t>
            </a:r>
            <a:endParaRPr sz="5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0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www.ivan-g-soto.com</a:t>
            </a:r>
            <a:endParaRPr sz="5500">
              <a:solidFill>
                <a:srgbClr val="EE9C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-1" y="-1872200"/>
            <a:ext cx="18293473" cy="122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554879" y="1143700"/>
            <a:ext cx="15704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About CDIP</a:t>
            </a:r>
            <a:endParaRPr>
              <a:solidFill>
                <a:srgbClr val="EE9C22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46753" y="8722848"/>
            <a:ext cx="4312526" cy="8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1389325" y="2686825"/>
            <a:ext cx="15787200" cy="5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increase number of faculty with qualifications, motivation, and skills to teach the diverse students of the CSU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Prepares doctoral students for CSU faculty positions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provides financial support, mentorship by CSU faculty and professional development and grant resources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More information? Contact Campus Coordinator at Cal Poly Humboldt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Terri Fisher, Graduate Studies Specialist 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terri.fisher@humboldt.edu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www.calstate.edu/csu-system/faculty-staff/cdip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-1" y="-1901125"/>
            <a:ext cx="18288000" cy="1220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389325" y="2763025"/>
            <a:ext cx="15787200" cy="5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Faculty Mentorship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activities to build your academic portfolio in teaching, research, and service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builds on a tradition of mentorship for early career scholars 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b="1">
              <a:solidFill>
                <a:srgbClr val="EE9C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Professional Development &amp; Grants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Mini-Grant Program: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opportunities to conduct research: $2,500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Travel Grant Program: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 present your work at conferences: $1,500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Dissertation Fellowship: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$5,000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Subsidized Educational Loan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Up to $30,000 with a potential for cancellation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554879" y="1143700"/>
            <a:ext cx="15704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CDIP benefits</a:t>
            </a:r>
            <a:endParaRPr>
              <a:solidFill>
                <a:srgbClr val="EE9C22"/>
              </a:solidFill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9203" y="8652198"/>
            <a:ext cx="4670076" cy="9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-1" y="-1895625"/>
            <a:ext cx="18288000" cy="1220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389325" y="2839225"/>
            <a:ext cx="15787200" cy="5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rabi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Curriculum Vitae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(CV)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rabi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Faculty Mentor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lphaLcPeriod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Tenured/Tenure-Track CSU Faculty Member</a:t>
            </a:r>
            <a:endParaRPr sz="3000" b="1">
              <a:solidFill>
                <a:srgbClr val="EE9C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rabi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CDIP: Collaborative Plan of Support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(outline activities with faculty mentor)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rabi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Qualification &amp; Motivation Statement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(3 pages)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rabi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Letters of Recommendation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lphaL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 applicants: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One letter from your proposed CSU Faculty Mentor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AutoNum type="alphaL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Doctoral students: </a:t>
            </a:r>
            <a:r>
              <a:rPr lang="en-US" sz="3000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a second letter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from faculty in their doctoral program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3000"/>
              <a:buFont typeface="Montserrat"/>
              <a:buAutoNum type="alphaLcPeriod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Undergraduate/Master's level students: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</a:rPr>
              <a:t>request a second letter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from someone who can address your qualifications for CDIP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554879" y="1143700"/>
            <a:ext cx="15704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CDIP Application</a:t>
            </a:r>
            <a:endParaRPr>
              <a:solidFill>
                <a:srgbClr val="EE9C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-1" y="-1895625"/>
            <a:ext cx="18288000" cy="1220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1389325" y="3067825"/>
            <a:ext cx="15787200" cy="5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Online application due: 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March 1st, 2024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Prepare all the information needed to apply ahead of time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Application must be submitted in one sitting 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cannot save the application in progress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copy of the application can be sent to you after you successfully complete it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554879" y="1143700"/>
            <a:ext cx="15704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Apply to CDIP:</a:t>
            </a:r>
            <a:r>
              <a:rPr lang="en-US" sz="1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MArch 1, 2024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21250" y="-1704775"/>
            <a:ext cx="18288000" cy="1217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402475" y="2515300"/>
            <a:ext cx="157044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Iván’s</a:t>
            </a:r>
            <a:r>
              <a:rPr lang="en-US" sz="1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10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Sample materials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409300" y="8378975"/>
            <a:ext cx="175128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Collaborative Plan of Support: 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Prepare with your faculty mentor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Examples and templates available on CDIP website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○"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Available </a:t>
            </a:r>
            <a:r>
              <a:rPr lang="en-US" sz="3000" u="sng">
                <a:solidFill>
                  <a:srgbClr val="EE9C2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or contact Iván for sample or support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t="27167" b="12833"/>
          <a:stretch/>
        </p:blipFill>
        <p:spPr>
          <a:xfrm>
            <a:off x="526000" y="160275"/>
            <a:ext cx="17512675" cy="80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C46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21250" y="-1857175"/>
            <a:ext cx="18288000" cy="12171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1402475" y="3277300"/>
            <a:ext cx="157044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THREE TIPS </a:t>
            </a:r>
            <a:r>
              <a:rPr lang="en-US" sz="10000">
                <a:solidFill>
                  <a:srgbClr val="EE9C22"/>
                </a:solidFill>
                <a:latin typeface="Bebas Neue"/>
                <a:ea typeface="Bebas Neue"/>
                <a:cs typeface="Bebas Neue"/>
                <a:sym typeface="Bebas Neue"/>
              </a:rPr>
              <a:t>ON WRITING</a:t>
            </a:r>
            <a:endParaRPr sz="10000">
              <a:solidFill>
                <a:srgbClr val="EE9C22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FELLOWSHIP APPLICATIONS</a:t>
            </a:r>
            <a:endParaRPr sz="10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1842450" y="1671275"/>
            <a:ext cx="14603100" cy="7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 b="1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1) Process</a:t>
            </a:r>
            <a:r>
              <a:rPr lang="en-US" sz="10600">
                <a:solidFill>
                  <a:srgbClr val="054C46"/>
                </a:solidFill>
                <a:latin typeface="Amatic SC"/>
                <a:ea typeface="Amatic SC"/>
                <a:cs typeface="Amatic SC"/>
                <a:sym typeface="Amatic SC"/>
              </a:rPr>
              <a:t>, not outcome</a:t>
            </a:r>
            <a:endParaRPr sz="10600">
              <a:solidFill>
                <a:srgbClr val="054C4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Focus on the process not the outcome of your application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Chances of winning are low, but… 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Process of writing and figuring out who you are as a scholar is priceless 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Bonus: </a:t>
            </a: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You'll recycle language for future applications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4C46"/>
              </a:buClr>
              <a:buSzPts val="3000"/>
              <a:buFont typeface="Montserrat"/>
              <a:buChar char="●"/>
            </a:pPr>
            <a:r>
              <a:rPr lang="en-US" sz="30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Also:</a:t>
            </a:r>
            <a:r>
              <a:rPr lang="en-US" sz="3000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 Start with small internal fellowships/grants. These successful application demonstrate potential for larger/national competitions</a:t>
            </a:r>
            <a:endParaRPr sz="3000">
              <a:solidFill>
                <a:srgbClr val="054C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66307" y="8604292"/>
            <a:ext cx="2221693" cy="1215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4944450" y="563463"/>
            <a:ext cx="83991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54C46"/>
                </a:solidFill>
                <a:latin typeface="Montserrat"/>
                <a:ea typeface="Montserrat"/>
                <a:cs typeface="Montserrat"/>
                <a:sym typeface="Montserrat"/>
              </a:rPr>
              <a:t>THREE TIPS ON WRITING FELLOWSHIP APPLICATIONS</a:t>
            </a:r>
            <a:endParaRPr>
              <a:solidFill>
                <a:srgbClr val="054C46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561</Words>
  <Application>Microsoft Office PowerPoint</Application>
  <PresentationFormat>Custom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Amatic SC</vt:lpstr>
      <vt:lpstr>Arial</vt:lpstr>
      <vt:lpstr>Calibri</vt:lpstr>
      <vt:lpstr>Bebas Neue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Amber R Dennis</cp:lastModifiedBy>
  <cp:revision>2</cp:revision>
  <dcterms:modified xsi:type="dcterms:W3CDTF">2023-12-19T20:11:44Z</dcterms:modified>
</cp:coreProperties>
</file>