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87V7Jb4rhWZGOteW9xKbW9GA7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40"/>
          </a:p>
        </p:txBody>
      </p:sp>
      <p:sp>
        <p:nvSpPr>
          <p:cNvPr id="62" name="Google Shape;6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40"/>
          </a:p>
        </p:txBody>
      </p:sp>
      <p:sp>
        <p:nvSpPr>
          <p:cNvPr id="79" name="Google Shape;7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40"/>
          </a:p>
        </p:txBody>
      </p:sp>
      <p:sp>
        <p:nvSpPr>
          <p:cNvPr id="114" name="Google Shape;11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type="ctrTitle"/>
          </p:nvPr>
        </p:nvSpPr>
        <p:spPr>
          <a:xfrm>
            <a:off x="1069848" y="3959352"/>
            <a:ext cx="6000108" cy="2221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" type="subTitle"/>
          </p:nvPr>
        </p:nvSpPr>
        <p:spPr>
          <a:xfrm>
            <a:off x="1069848" y="6181344"/>
            <a:ext cx="6000109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118850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2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16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192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9pPr>
          </a:lstStyle>
          <a:p/>
        </p:txBody>
      </p:sp>
      <p:sp>
        <p:nvSpPr>
          <p:cNvPr id="17" name="Google Shape;17;p10"/>
          <p:cNvSpPr/>
          <p:nvPr>
            <p:ph idx="2" type="pic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Title / Subtitle / Content">
  <p:cSld name="Slide Title / Subtitle /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b" bIns="0" lIns="0" spcFirstLastPara="1" rIns="274300" wrap="square" tIns="9142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  <a:defRPr b="1" sz="5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2" type="body"/>
          </p:nvPr>
        </p:nvSpPr>
        <p:spPr>
          <a:xfrm>
            <a:off x="1923262" y="2323495"/>
            <a:ext cx="11711997" cy="1078992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0" spcFirstLastPara="1" rIns="457200" wrap="square" tIns="1828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  <a:defRPr b="1" sz="3400">
                <a:solidFill>
                  <a:schemeClr val="accent2"/>
                </a:solidFill>
              </a:defRPr>
            </a:lvl1pPr>
            <a:lvl2pPr indent="-463042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2pPr>
            <a:lvl3pPr indent="-463042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3pPr>
            <a:lvl4pPr indent="-463042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4pPr>
            <a:lvl5pPr indent="-463041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3" type="body"/>
          </p:nvPr>
        </p:nvSpPr>
        <p:spPr>
          <a:xfrm>
            <a:off x="1922929" y="3402486"/>
            <a:ext cx="11712339" cy="416830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91425" lIns="0" spcFirstLastPara="1" rIns="274300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937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 sz="2600"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Title / Content">
  <p:cSld name="Slide Title /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0" lIns="0" spcFirstLastPara="1" rIns="274300" wrap="square" tIns="9142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  <a:defRPr b="1" sz="5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2" type="body"/>
          </p:nvPr>
        </p:nvSpPr>
        <p:spPr>
          <a:xfrm>
            <a:off x="1922929" y="2926080"/>
            <a:ext cx="11712339" cy="464470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91425" lIns="0" spcFirstLastPara="1" rIns="274300" wrap="square" tIns="182875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937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 sz="2600"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Title / Subtitle / Content / Image">
  <p:cSld name="Slide Title / Subtitle / Content /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/>
          <p:nvPr>
            <p:ph idx="2" type="pic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b" bIns="0" lIns="0" spcFirstLastPara="1" rIns="274300" wrap="square" tIns="9142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  <a:defRPr b="1" sz="5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3" type="body"/>
          </p:nvPr>
        </p:nvSpPr>
        <p:spPr>
          <a:xfrm>
            <a:off x="1097280" y="2323495"/>
            <a:ext cx="8427720" cy="107899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0" lIns="0" spcFirstLastPara="1" rIns="274300" wrap="square" tIns="1828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  <a:defRPr b="1" sz="3400">
                <a:solidFill>
                  <a:schemeClr val="accent2"/>
                </a:solidFill>
              </a:defRPr>
            </a:lvl1pPr>
            <a:lvl2pPr indent="-463042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2pPr>
            <a:lvl3pPr indent="-463042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3pPr>
            <a:lvl4pPr indent="-463042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4pPr>
            <a:lvl5pPr indent="-463041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3692"/>
              <a:buChar char="•"/>
              <a:defRPr sz="3691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4" type="body"/>
          </p:nvPr>
        </p:nvSpPr>
        <p:spPr>
          <a:xfrm>
            <a:off x="1096963" y="3402487"/>
            <a:ext cx="8428011" cy="4168301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91425" lIns="0" spcFirstLastPara="1" rIns="274300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937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 sz="2600"/>
            </a:lvl3pPr>
            <a:lvl4pPr indent="-3810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Title / Content / Image">
  <p:cSld name="Slide Title / Content /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>
            <p:ph idx="2" type="pic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1097280" y="1400165"/>
            <a:ext cx="8427720" cy="152591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0" lIns="0" spcFirstLastPara="1" rIns="274300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  <a:defRPr b="1" sz="5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4"/>
          <p:cNvSpPr txBox="1"/>
          <p:nvPr>
            <p:ph idx="3" type="body"/>
          </p:nvPr>
        </p:nvSpPr>
        <p:spPr>
          <a:xfrm>
            <a:off x="1097280" y="2926080"/>
            <a:ext cx="8428011" cy="4644709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91425" lIns="0" spcFirstLastPara="1" rIns="274300" wrap="square" tIns="182875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937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 sz="2600"/>
            </a:lvl3pPr>
            <a:lvl4pPr indent="-3810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4pPr>
            <a:lvl5pPr indent="-3429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/>
        </p:nvSpPr>
        <p:spPr>
          <a:xfrm>
            <a:off x="7705725" y="2290763"/>
            <a:ext cx="62198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calstate.edu</a:t>
            </a:r>
            <a:endParaRPr b="1" sz="2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15"/>
          <p:cNvSpPr/>
          <p:nvPr>
            <p:ph idx="2" type="pic"/>
          </p:nvPr>
        </p:nvSpPr>
        <p:spPr>
          <a:xfrm>
            <a:off x="1271016" y="2971800"/>
            <a:ext cx="13359384" cy="52578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ctrTitle"/>
          </p:nvPr>
        </p:nvSpPr>
        <p:spPr>
          <a:xfrm>
            <a:off x="1275329" y="1133856"/>
            <a:ext cx="12650981" cy="13075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subTitle"/>
          </p:nvPr>
        </p:nvSpPr>
        <p:spPr>
          <a:xfrm>
            <a:off x="1275330" y="2441448"/>
            <a:ext cx="12650982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137150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16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192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9pPr>
          </a:lstStyle>
          <a:p/>
        </p:txBody>
      </p:sp>
      <p:sp>
        <p:nvSpPr>
          <p:cNvPr id="46" name="Google Shape;46;p16"/>
          <p:cNvSpPr/>
          <p:nvPr>
            <p:ph idx="2" type="pic"/>
          </p:nvPr>
        </p:nvSpPr>
        <p:spPr>
          <a:xfrm>
            <a:off x="1275329" y="2971800"/>
            <a:ext cx="13359384" cy="52578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006475" y="1293813"/>
            <a:ext cx="12892088" cy="896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006475" y="1293813"/>
            <a:ext cx="12892088" cy="896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937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68300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524" y="430640"/>
            <a:ext cx="3759055" cy="4861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hyperlink" Target="http://www.calstate.edu/cdi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ctrTitle"/>
          </p:nvPr>
        </p:nvSpPr>
        <p:spPr>
          <a:xfrm>
            <a:off x="1069848" y="3959352"/>
            <a:ext cx="6000108" cy="2221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The Chancellor’s Doctoral Incentive Program</a:t>
            </a:r>
            <a:endParaRPr/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1069848" y="6181344"/>
            <a:ext cx="6000109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118850" wrap="square" tIns="4570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Developing Future Faculty</a:t>
            </a:r>
            <a:endParaRPr/>
          </a:p>
        </p:txBody>
      </p:sp>
      <p:sp>
        <p:nvSpPr>
          <p:cNvPr id="57" name="Google Shape;57;p1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outdoor, person, sky, plant&#10;&#10;Description automatically generated" id="58" name="Google Shape;58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0" l="0" r="0" t="181"/>
          <a:stretch/>
        </p:blipFill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idx="1" type="body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b" bIns="0" lIns="0" spcFirstLastPara="1" rIns="2743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</a:pPr>
            <a:r>
              <a:rPr lang="en-US"/>
              <a:t>History</a:t>
            </a:r>
            <a:endParaRPr/>
          </a:p>
        </p:txBody>
      </p:sp>
      <p:sp>
        <p:nvSpPr>
          <p:cNvPr id="65" name="Google Shape;65;p2"/>
          <p:cNvSpPr txBox="1"/>
          <p:nvPr>
            <p:ph idx="2" type="body"/>
          </p:nvPr>
        </p:nvSpPr>
        <p:spPr>
          <a:xfrm>
            <a:off x="1923262" y="2323495"/>
            <a:ext cx="11711997" cy="1078992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0" spcFirstLastPara="1" rIns="457200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rPr lang="en-US"/>
              <a:t>Recruiting faculty as diverse as our students</a:t>
            </a:r>
            <a:endParaRPr/>
          </a:p>
        </p:txBody>
      </p:sp>
      <p:sp>
        <p:nvSpPr>
          <p:cNvPr id="66" name="Google Shape;66;p2"/>
          <p:cNvSpPr txBox="1"/>
          <p:nvPr>
            <p:ph idx="3" type="body"/>
          </p:nvPr>
        </p:nvSpPr>
        <p:spPr>
          <a:xfrm>
            <a:off x="1922929" y="3402486"/>
            <a:ext cx="11712339" cy="416830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91425" lIns="0" spcFirstLastPara="1" rIns="274300" wrap="square" tIns="45700">
            <a:noAutofit/>
          </a:bodyPr>
          <a:lstStyle/>
          <a:p>
            <a:pPr indent="-273050" lvl="0" marL="2730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•Formed in 1987 by three CSU President’s </a:t>
            </a:r>
            <a:endParaRPr/>
          </a:p>
          <a:p>
            <a:pPr indent="-2730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•Funded by Lottery Funds</a:t>
            </a:r>
            <a:endParaRPr/>
          </a:p>
          <a:p>
            <a:pPr indent="-2730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•Supported </a:t>
            </a:r>
            <a:r>
              <a:rPr lang="en-US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over 2,400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doctoral student’s nation-wide</a:t>
            </a:r>
            <a:endParaRPr/>
          </a:p>
          <a:p>
            <a:pPr indent="-2730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•Available to </a:t>
            </a:r>
            <a:r>
              <a:rPr lang="en-US">
                <a:solidFill>
                  <a:srgbClr val="5FA0D7"/>
                </a:solidFill>
                <a:latin typeface="Roboto"/>
                <a:ea typeface="Roboto"/>
                <a:cs typeface="Roboto"/>
                <a:sym typeface="Roboto"/>
              </a:rPr>
              <a:t>CSU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U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non-CSU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 students</a:t>
            </a:r>
            <a:endParaRPr/>
          </a:p>
          <a:p>
            <a:pPr indent="-698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0" lIns="0" spcFirstLastPara="1" rIns="2743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</a:pPr>
            <a:r>
              <a:rPr lang="en-US"/>
              <a:t>What CDIP Offers</a:t>
            </a:r>
            <a:endParaRPr/>
          </a:p>
        </p:txBody>
      </p:sp>
      <p:sp>
        <p:nvSpPr>
          <p:cNvPr id="73" name="Google Shape;73;p3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3"/>
          <p:cNvSpPr txBox="1"/>
          <p:nvPr/>
        </p:nvSpPr>
        <p:spPr>
          <a:xfrm>
            <a:off x="1101559" y="2415214"/>
            <a:ext cx="8436929" cy="5401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Mentorship by a CSU Faculty Mentor</a:t>
            </a: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•Supports professional development in teaching, research and service activities while in graduate school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•Provides advice and guidance to help enhance potential for employment in a CSU tenure-track faculty position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Grant Funding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•Two types of grants available to students to conduct research and/or travel to conferences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•Membership for to the National Center for Faculty Development &amp; Diversity (NCFDD)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Dissertation Fellowship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•Supports doctoral completion in the final year of dissertation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•Ten fellowships available in the amount of $5,000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Institutional Loan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•Loans up to $10,000 per year with a maximum amount of $30,000 over the duration of their doctoral study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7106" y="2329210"/>
            <a:ext cx="5464884" cy="461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&#10;&#10;Description automatically generated" id="81" name="Google Shape;81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91" l="0" r="0" t="192"/>
          <a:stretch/>
        </p:blipFill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pic>
      <p:sp>
        <p:nvSpPr>
          <p:cNvPr id="82" name="Google Shape;82;p4"/>
          <p:cNvSpPr txBox="1"/>
          <p:nvPr>
            <p:ph idx="1" type="body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b" bIns="0" lIns="0" spcFirstLastPara="1" rIns="2743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</a:pPr>
            <a:r>
              <a:rPr lang="en-US"/>
              <a:t>Eligibility</a:t>
            </a:r>
            <a:endParaRPr/>
          </a:p>
        </p:txBody>
      </p:sp>
      <p:sp>
        <p:nvSpPr>
          <p:cNvPr id="83" name="Google Shape;83;p4"/>
          <p:cNvSpPr txBox="1"/>
          <p:nvPr>
            <p:ph idx="4" type="body"/>
          </p:nvPr>
        </p:nvSpPr>
        <p:spPr>
          <a:xfrm>
            <a:off x="1096963" y="2552131"/>
            <a:ext cx="8428011" cy="5018657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91425" lIns="0" spcFirstLastPara="1" rIns="274300" wrap="square" tIns="45700">
            <a:noAutofit/>
          </a:bodyPr>
          <a:lstStyle/>
          <a:p>
            <a:pPr indent="-273050" lvl="1" marL="7315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Full-time doctoral </a:t>
            </a:r>
            <a:r>
              <a:rPr lang="en-US"/>
              <a:t>students enrolled in an accredited program in the U.S. or </a:t>
            </a:r>
            <a:r>
              <a:rPr lang="en-US">
                <a:solidFill>
                  <a:srgbClr val="0070C0"/>
                </a:solidFill>
              </a:rPr>
              <a:t>undergraduate</a:t>
            </a:r>
            <a:r>
              <a:rPr lang="en-US"/>
              <a:t> and </a:t>
            </a:r>
            <a:r>
              <a:rPr lang="en-US">
                <a:solidFill>
                  <a:srgbClr val="0070C0"/>
                </a:solidFill>
              </a:rPr>
              <a:t>master’s</a:t>
            </a:r>
            <a:r>
              <a:rPr lang="en-US"/>
              <a:t> level students applying to an accredited doctoral program in the U.S.</a:t>
            </a:r>
            <a:endParaRPr/>
          </a:p>
          <a:p>
            <a:pPr indent="-273050" lvl="1" marL="73152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Must have a </a:t>
            </a:r>
            <a:r>
              <a:rPr lang="en-US">
                <a:solidFill>
                  <a:srgbClr val="0070C0"/>
                </a:solidFill>
              </a:rPr>
              <a:t>strong desire </a:t>
            </a:r>
            <a:r>
              <a:rPr lang="en-US"/>
              <a:t>to teach the </a:t>
            </a:r>
            <a:r>
              <a:rPr lang="en-US">
                <a:solidFill>
                  <a:srgbClr val="0070C0"/>
                </a:solidFill>
              </a:rPr>
              <a:t>diverse</a:t>
            </a:r>
            <a:r>
              <a:rPr lang="en-US"/>
              <a:t> student body at the CSU</a:t>
            </a:r>
            <a:endParaRPr/>
          </a:p>
          <a:p>
            <a:pPr indent="-273050" lvl="1" marL="73152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Applicant does not have to be a CSU student, but </a:t>
            </a:r>
            <a:r>
              <a:rPr lang="en-US">
                <a:solidFill>
                  <a:srgbClr val="0070C0"/>
                </a:solidFill>
              </a:rPr>
              <a:t>must have a CSU faculty mentor</a:t>
            </a:r>
            <a:endParaRPr/>
          </a:p>
        </p:txBody>
      </p:sp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at a table using a computer&#10;&#10;Description automatically generated with medium confidence" id="89" name="Google Shape;89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0" l="0" r="0" t="111"/>
          <a:stretch/>
        </p:blipFill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pic>
      <p:sp>
        <p:nvSpPr>
          <p:cNvPr id="90" name="Google Shape;90;p5"/>
          <p:cNvSpPr txBox="1"/>
          <p:nvPr>
            <p:ph idx="1" type="body"/>
          </p:nvPr>
        </p:nvSpPr>
        <p:spPr>
          <a:xfrm>
            <a:off x="1097280" y="1400165"/>
            <a:ext cx="8427720" cy="152591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0" lIns="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</a:pPr>
            <a:r>
              <a:rPr lang="en-US"/>
              <a:t>Quick Stats</a:t>
            </a:r>
            <a:endParaRPr/>
          </a:p>
        </p:txBody>
      </p:sp>
      <p:sp>
        <p:nvSpPr>
          <p:cNvPr id="91" name="Google Shape;91;p5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5"/>
          <p:cNvSpPr txBox="1"/>
          <p:nvPr>
            <p:ph idx="3" type="body"/>
          </p:nvPr>
        </p:nvSpPr>
        <p:spPr>
          <a:xfrm>
            <a:off x="1097280" y="2528047"/>
            <a:ext cx="8428011" cy="4644709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91425" lIns="0" spcFirstLastPara="1" rIns="274300" wrap="square" tIns="182875">
            <a:noAutofit/>
          </a:bodyPr>
          <a:lstStyle/>
          <a:p>
            <a:pPr indent="-273050" lvl="0" marL="2730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b="1" lang="en-US" sz="4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64% 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of CDIP fellows have successfully earned their doctoral degree</a:t>
            </a:r>
            <a:endParaRPr sz="2000"/>
          </a:p>
          <a:p>
            <a:pPr indent="-2730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Over </a:t>
            </a:r>
            <a:r>
              <a:rPr b="1" lang="en-US" sz="4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$820,000 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has been awarded since 2010 to fellows for professional development</a:t>
            </a:r>
            <a:endParaRPr/>
          </a:p>
          <a:p>
            <a:pPr indent="-2730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4000"/>
              <a:buChar char="•"/>
            </a:pPr>
            <a:r>
              <a:rPr b="1" lang="en-US" sz="4000">
                <a:solidFill>
                  <a:srgbClr val="00816D"/>
                </a:solidFill>
                <a:latin typeface="Roboto"/>
                <a:ea typeface="Roboto"/>
                <a:cs typeface="Roboto"/>
                <a:sym typeface="Roboto"/>
              </a:rPr>
              <a:t>33%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 are enrolled in </a:t>
            </a:r>
            <a:r>
              <a:rPr lang="en-US" sz="2000">
                <a:solidFill>
                  <a:srgbClr val="00816D"/>
                </a:solidFill>
                <a:latin typeface="Roboto"/>
                <a:ea typeface="Roboto"/>
                <a:cs typeface="Roboto"/>
                <a:sym typeface="Roboto"/>
              </a:rPr>
              <a:t>UC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 doctoral programs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2020 Cohort Identified as:</a:t>
            </a:r>
            <a:endParaRPr/>
          </a:p>
          <a:p>
            <a:pPr indent="-2730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4000"/>
              <a:buChar char="•"/>
            </a:pPr>
            <a:r>
              <a:rPr b="1" lang="en-US" sz="400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66%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lang="en-US" sz="200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female</a:t>
            </a:r>
            <a:endParaRPr/>
          </a:p>
          <a:p>
            <a:pPr indent="-2730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4000"/>
              <a:buChar char="•"/>
            </a:pPr>
            <a:r>
              <a:rPr b="1" lang="en-US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62%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 are doctoral </a:t>
            </a:r>
            <a:r>
              <a:rPr lang="en-US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students of color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97" name="Google Shape;97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00" r="25000" t="0"/>
          <a:stretch/>
        </p:blipFill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pic>
      <p:sp>
        <p:nvSpPr>
          <p:cNvPr id="98" name="Google Shape;98;p6"/>
          <p:cNvSpPr txBox="1"/>
          <p:nvPr>
            <p:ph idx="1" type="body"/>
          </p:nvPr>
        </p:nvSpPr>
        <p:spPr>
          <a:xfrm>
            <a:off x="1097280" y="1400165"/>
            <a:ext cx="8427720" cy="152591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0" lIns="0" spcFirstLastPara="1" rIns="2743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</a:pPr>
            <a:r>
              <a:rPr lang="en-US"/>
              <a:t>The Application Process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</a:pPr>
            <a:r>
              <a:t/>
            </a:r>
            <a:endParaRPr/>
          </a:p>
        </p:txBody>
      </p:sp>
      <p:sp>
        <p:nvSpPr>
          <p:cNvPr id="99" name="Google Shape;99;p6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6"/>
          <p:cNvSpPr txBox="1"/>
          <p:nvPr>
            <p:ph idx="3" type="body"/>
          </p:nvPr>
        </p:nvSpPr>
        <p:spPr>
          <a:xfrm>
            <a:off x="1097280" y="2490538"/>
            <a:ext cx="8428011" cy="508025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91425" lIns="0" spcFirstLastPara="1" rIns="274300" wrap="square" tIns="182875">
            <a:noAutofit/>
          </a:bodyPr>
          <a:lstStyle/>
          <a:p>
            <a:pPr indent="-273050" lvl="1" marL="7315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Contact a </a:t>
            </a:r>
            <a:r>
              <a:rPr lang="en-US">
                <a:solidFill>
                  <a:schemeClr val="accent6"/>
                </a:solidFill>
              </a:rPr>
              <a:t>CDIP Coordinator </a:t>
            </a:r>
            <a:r>
              <a:rPr lang="en-US"/>
              <a:t>at one of the campuses</a:t>
            </a:r>
            <a:endParaRPr/>
          </a:p>
          <a:p>
            <a:pPr indent="-273050" lvl="1" marL="73152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Gather the </a:t>
            </a:r>
            <a:r>
              <a:rPr lang="en-US">
                <a:solidFill>
                  <a:schemeClr val="accent4"/>
                </a:solidFill>
              </a:rPr>
              <a:t>five</a:t>
            </a:r>
            <a:r>
              <a:rPr lang="en-US"/>
              <a:t> application components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/>
              <a:t>CV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/>
              <a:t>Motivation Statement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/>
              <a:t>Collaborative Plan of Support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/>
              <a:t>CSU Faculty Position Announcement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Two Letters of Recommendation</a:t>
            </a:r>
            <a:endParaRPr/>
          </a:p>
          <a:p>
            <a:pPr indent="-273050" lvl="1" marL="73152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Submit the application by</a:t>
            </a:r>
            <a:r>
              <a:rPr lang="en-US"/>
              <a:t> </a:t>
            </a:r>
            <a:r>
              <a:rPr lang="en-US"/>
              <a:t>February</a:t>
            </a:r>
            <a:r>
              <a:rPr lang="en-US"/>
              <a:t> 3, 2023</a:t>
            </a:r>
            <a:endParaRPr>
              <a:solidFill>
                <a:srgbClr val="FF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69850" lvl="0" marL="2730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70" r="20369" t="0"/>
          <a:stretch/>
        </p:blipFill>
        <p:spPr>
          <a:xfrm>
            <a:off x="7315200" y="0"/>
            <a:ext cx="7315200" cy="8229600"/>
          </a:xfrm>
          <a:prstGeom prst="rect">
            <a:avLst/>
          </a:prstGeom>
          <a:solidFill>
            <a:srgbClr val="E2E2E4"/>
          </a:solidFill>
          <a:ln>
            <a:noFill/>
          </a:ln>
        </p:spPr>
      </p:pic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b" bIns="0" lIns="0" spcFirstLastPara="1" rIns="2743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"/>
              <a:buNone/>
            </a:pPr>
            <a:r>
              <a:rPr lang="en-US"/>
              <a:t>Ready to Learn More?</a:t>
            </a:r>
            <a:endParaRPr/>
          </a:p>
        </p:txBody>
      </p:sp>
      <p:sp>
        <p:nvSpPr>
          <p:cNvPr id="108" name="Google Shape;108;p7"/>
          <p:cNvSpPr txBox="1"/>
          <p:nvPr>
            <p:ph idx="3" type="body"/>
          </p:nvPr>
        </p:nvSpPr>
        <p:spPr>
          <a:xfrm>
            <a:off x="1097280" y="2323495"/>
            <a:ext cx="8427720" cy="107899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0" lIns="0" spcFirstLastPara="1" rIns="274300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/>
              <a:t>Visit our website: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www.calstate.edu/cdip</a:t>
            </a:r>
            <a:endParaRPr sz="2400"/>
          </a:p>
        </p:txBody>
      </p:sp>
      <p:sp>
        <p:nvSpPr>
          <p:cNvPr id="109" name="Google Shape;109;p7"/>
          <p:cNvSpPr txBox="1"/>
          <p:nvPr>
            <p:ph idx="4" type="body"/>
          </p:nvPr>
        </p:nvSpPr>
        <p:spPr>
          <a:xfrm>
            <a:off x="1096963" y="3402487"/>
            <a:ext cx="8428011" cy="4168301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91425" lIns="0" spcFirstLastPara="1" rIns="27430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600"/>
              <a:t>Contact us: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Roboto"/>
                <a:ea typeface="Roboto"/>
                <a:cs typeface="Roboto"/>
                <a:sym typeface="Roboto"/>
              </a:rPr>
              <a:t>Campus Contact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10" name="Google Shape;110;p7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arge group of people in a room&#10;&#10;Description automatically generated with low confidence" id="116" name="Google Shape;116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4807" r="12615" t="0"/>
          <a:stretch/>
        </p:blipFill>
        <p:spPr>
          <a:xfrm>
            <a:off x="1271016" y="2971800"/>
            <a:ext cx="13359384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 txBox="1"/>
          <p:nvPr>
            <p:ph idx="12" type="sldNum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3">
      <a:dk1>
        <a:srgbClr val="000000"/>
      </a:dk1>
      <a:lt1>
        <a:srgbClr val="FFFFFF"/>
      </a:lt1>
      <a:dk2>
        <a:srgbClr val="CC0B2A"/>
      </a:dk2>
      <a:lt2>
        <a:srgbClr val="57517B"/>
      </a:lt2>
      <a:accent1>
        <a:srgbClr val="677E38"/>
      </a:accent1>
      <a:accent2>
        <a:srgbClr val="767679"/>
      </a:accent2>
      <a:accent3>
        <a:srgbClr val="EBA900"/>
      </a:accent3>
      <a:accent4>
        <a:srgbClr val="881C40"/>
      </a:accent4>
      <a:accent5>
        <a:srgbClr val="00574A"/>
      </a:accent5>
      <a:accent6>
        <a:srgbClr val="245E90"/>
      </a:accent6>
      <a:hlink>
        <a:srgbClr val="3BAEE5"/>
      </a:hlink>
      <a:folHlink>
        <a:srgbClr val="7676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2017-03-22T18:32:30Z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0x0101002AC12802A07223408F5CB2B33A364D0C</vt:lpwstr>
  </property>
  <property fmtid="{D5CDD505-2E9C-101B-9397-08002B2CF9AE}" pid="3" name="MediaServiceImageTags">
    <vt:lpwstr/>
  </property>
</Properties>
</file>